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9" r:id="rId3"/>
    <p:sldId id="257" r:id="rId4"/>
    <p:sldId id="271" r:id="rId5"/>
    <p:sldId id="258" r:id="rId6"/>
    <p:sldId id="259" r:id="rId7"/>
    <p:sldId id="270" r:id="rId8"/>
    <p:sldId id="281" r:id="rId9"/>
    <p:sldId id="280" r:id="rId10"/>
    <p:sldId id="266" r:id="rId11"/>
    <p:sldId id="282" r:id="rId12"/>
    <p:sldId id="261" r:id="rId13"/>
    <p:sldId id="260" r:id="rId14"/>
    <p:sldId id="284" r:id="rId15"/>
    <p:sldId id="283" r:id="rId16"/>
    <p:sldId id="285" r:id="rId17"/>
    <p:sldId id="293" r:id="rId18"/>
    <p:sldId id="286" r:id="rId19"/>
    <p:sldId id="292" r:id="rId20"/>
    <p:sldId id="289" r:id="rId21"/>
    <p:sldId id="290" r:id="rId22"/>
    <p:sldId id="294" r:id="rId23"/>
    <p:sldId id="291" r:id="rId24"/>
    <p:sldId id="295" r:id="rId25"/>
    <p:sldId id="267" r:id="rId26"/>
    <p:sldId id="268" r:id="rId27"/>
    <p:sldId id="269" r:id="rId28"/>
    <p:sldId id="272" r:id="rId29"/>
    <p:sldId id="273" r:id="rId30"/>
    <p:sldId id="274" r:id="rId31"/>
    <p:sldId id="275" r:id="rId32"/>
    <p:sldId id="276" r:id="rId33"/>
    <p:sldId id="278" r:id="rId34"/>
    <p:sldId id="277" r:id="rId3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4"/>
    <p:restoredTop sz="87209"/>
  </p:normalViewPr>
  <p:slideViewPr>
    <p:cSldViewPr snapToGrid="0">
      <p:cViewPr>
        <p:scale>
          <a:sx n="150" d="100"/>
          <a:sy n="150" d="100"/>
        </p:scale>
        <p:origin x="4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3851005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5</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13</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16</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23/09/2024</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23/09/2024</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darklang/dark/pull/5063"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308.10620.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Leveraging </a:t>
            </a:r>
            <a:r>
              <a:rPr lang="en-GB" sz="5400" b="0" i="0" dirty="0" err="1">
                <a:effectLst/>
                <a:latin typeface="+mn-lt"/>
              </a:rPr>
              <a:t>ChatGPT</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923330"/>
          </a:xfrm>
          <a:prstGeom prst="rect">
            <a:avLst/>
          </a:prstGeom>
          <a:noFill/>
        </p:spPr>
        <p:txBody>
          <a:bodyPr wrap="square">
            <a:spAutoFit/>
          </a:bodyPr>
          <a:lstStyle/>
          <a:p>
            <a:r>
              <a:rPr lang="en-US" dirty="0"/>
              <a:t>The software developer was seeking assistance from ChatGPT in creating concise and user-friendly documentation for a Bash script named `</a:t>
            </a:r>
            <a:r>
              <a:rPr lang="en-US" b="1" dirty="0" err="1"/>
              <a:t>release.sh</a:t>
            </a:r>
            <a:r>
              <a:rPr lang="en-US" dirty="0"/>
              <a:t>`. </a:t>
            </a:r>
            <a:r>
              <a:rPr lang="en-GB" b="0" i="0" dirty="0">
                <a:solidFill>
                  <a:srgbClr val="374151"/>
                </a:solidFill>
                <a:effectLst/>
                <a:latin typeface="Söhne"/>
              </a:rPr>
              <a:t>Specifically, the developer wanted guidance on summarizing the script's functionality and providing clear instructions on how to use it effectively. </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66620" y="2814097"/>
            <a:ext cx="3682180" cy="1031517"/>
            <a:chOff x="5766620"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66620"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66620"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Lab on </a:t>
            </a:r>
            <a:r>
              <a:rPr lang="en-US" dirty="0" err="1"/>
              <a:t>ChatGPT</a:t>
            </a:r>
            <a:r>
              <a:rPr lang="en-US" dirty="0"/>
              <a:t> is published</a:t>
            </a:r>
          </a:p>
          <a:p>
            <a:r>
              <a:rPr lang="en-US" dirty="0"/>
              <a:t>New team Repos are meant for the project</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white background with black text&#10;&#10;Description automatically generated">
            <a:extLst>
              <a:ext uri="{FF2B5EF4-FFF2-40B4-BE49-F238E27FC236}">
                <a16:creationId xmlns:a16="http://schemas.microsoft.com/office/drawing/2014/main" id="{E5745253-5F06-55B5-1BDA-2D3E37D84372}"/>
              </a:ext>
            </a:extLst>
          </p:cNvPr>
          <p:cNvPicPr>
            <a:picLocks noChangeAspect="1"/>
          </p:cNvPicPr>
          <p:nvPr/>
        </p:nvPicPr>
        <p:blipFill>
          <a:blip r:embed="rId2"/>
          <a:stretch>
            <a:fillRect/>
          </a:stretch>
        </p:blipFill>
        <p:spPr>
          <a:xfrm>
            <a:off x="679316" y="2862538"/>
            <a:ext cx="7347449" cy="2277511"/>
          </a:xfrm>
          <a:prstGeom prst="rect">
            <a:avLst/>
          </a:prstGeom>
        </p:spPr>
      </p:pic>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 on programming concepts, design principles, optimization strategies, and best practices like clear naming to improve code readability and maintainability. These discussions emphasize theoretical advice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on improving documentation clarity, communication, and localization to make content more accessible and understandable for diverse audiences, enhancing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Practitioners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3403601" y="3246869"/>
            <a:ext cx="2981614" cy="276999"/>
          </a:xfrm>
          <a:prstGeom prst="rect">
            <a:avLst/>
          </a:prstGeom>
          <a:noFill/>
        </p:spPr>
        <p:txBody>
          <a:bodyPr wrap="square">
            <a:spAutoFit/>
          </a:bodyPr>
          <a:lstStyle/>
          <a:p>
            <a:r>
              <a:rPr lang="en-GB" sz="1200" dirty="0"/>
              <a:t>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Practitioners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
        <p:nvSpPr>
          <p:cNvPr id="27" name="Rounded Rectangle 26">
            <a:extLst>
              <a:ext uri="{FF2B5EF4-FFF2-40B4-BE49-F238E27FC236}">
                <a16:creationId xmlns:a16="http://schemas.microsoft.com/office/drawing/2014/main" id="{FEE78582-7A69-ABE9-54D7-4A4762AEDD82}"/>
              </a:ext>
            </a:extLst>
          </p:cNvPr>
          <p:cNvSpPr/>
          <p:nvPr/>
        </p:nvSpPr>
        <p:spPr>
          <a:xfrm>
            <a:off x="596822" y="6398390"/>
            <a:ext cx="1005150" cy="18498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Minimize</a:t>
            </a:r>
          </a:p>
        </p:txBody>
      </p:sp>
      <p:sp>
        <p:nvSpPr>
          <p:cNvPr id="5" name="TextBox 4">
            <a:extLst>
              <a:ext uri="{FF2B5EF4-FFF2-40B4-BE49-F238E27FC236}">
                <a16:creationId xmlns:a16="http://schemas.microsoft.com/office/drawing/2014/main" id="{CF513948-617E-8A9F-0DC1-BC92891645AE}"/>
              </a:ext>
            </a:extLst>
          </p:cNvPr>
          <p:cNvSpPr txBox="1"/>
          <p:nvPr/>
        </p:nvSpPr>
        <p:spPr>
          <a:xfrm>
            <a:off x="1019176" y="1718016"/>
            <a:ext cx="10334624" cy="4524315"/>
          </a:xfrm>
          <a:prstGeom prst="rect">
            <a:avLst/>
          </a:prstGeom>
          <a:noFill/>
          <a:ln w="28575">
            <a:solidFill>
              <a:srgbClr val="0000EA"/>
            </a:solidFill>
          </a:ln>
        </p:spPr>
        <p:txBody>
          <a:bodyPr wrap="square">
            <a:spAutoFit/>
          </a:bodyPr>
          <a:lstStyle/>
          <a:p>
            <a:r>
              <a:rPr lang="en-US" sz="2400" dirty="0"/>
              <a:t>You are a senior software engineer tasked with {specific task}. You will be provided with {relevant details}, including the source code of {related files}. Your objective is to {describe the task in detail}.</a:t>
            </a:r>
          </a:p>
          <a:p>
            <a:endParaRPr lang="en-US" sz="2400" dirty="0"/>
          </a:p>
          <a:p>
            <a:r>
              <a:rPr lang="en-GB" sz="2400" b="1" i="0" dirty="0">
                <a:solidFill>
                  <a:srgbClr val="0D0D0D"/>
                </a:solidFill>
                <a:effectLst/>
              </a:rPr>
              <a:t>Project Description</a:t>
            </a:r>
            <a:r>
              <a:rPr lang="en-GB" sz="2400" b="0" i="0" dirty="0">
                <a:solidFill>
                  <a:srgbClr val="0D0D0D"/>
                </a:solidFill>
                <a:effectLst/>
              </a:rPr>
              <a:t>: {Provide a brief overview of the project and its context} </a:t>
            </a:r>
          </a:p>
          <a:p>
            <a:r>
              <a:rPr lang="en-GB" sz="2400" b="1" i="0" dirty="0">
                <a:solidFill>
                  <a:srgbClr val="0D0D0D"/>
                </a:solidFill>
                <a:effectLst/>
              </a:rPr>
              <a:t>Issue Description</a:t>
            </a:r>
            <a:r>
              <a:rPr lang="en-GB" sz="2400" b="0" i="0" dirty="0">
                <a:solidFill>
                  <a:srgbClr val="0D0D0D"/>
                </a:solidFill>
                <a:effectLst/>
              </a:rPr>
              <a:t>: {Describe the specific problem or task you need to address} </a:t>
            </a:r>
          </a:p>
          <a:p>
            <a:r>
              <a:rPr lang="en-GB" sz="2400" b="0" i="0" dirty="0">
                <a:solidFill>
                  <a:srgbClr val="0D0D0D"/>
                </a:solidFill>
                <a:effectLst/>
              </a:rPr>
              <a:t>{</a:t>
            </a:r>
            <a:r>
              <a:rPr lang="en-GB" sz="2400" b="1" i="0" dirty="0">
                <a:solidFill>
                  <a:srgbClr val="0D0D0D"/>
                </a:solidFill>
                <a:effectLst/>
              </a:rPr>
              <a:t>Source Code</a:t>
            </a:r>
            <a:r>
              <a:rPr lang="en-GB" sz="2400" b="0" i="0" dirty="0">
                <a:solidFill>
                  <a:srgbClr val="0D0D0D"/>
                </a:solidFill>
                <a:effectLst/>
              </a:rPr>
              <a:t>: Include any relevant code snippets or files}</a:t>
            </a:r>
          </a:p>
          <a:p>
            <a:endParaRPr lang="en-GB" sz="2400" dirty="0">
              <a:solidFill>
                <a:srgbClr val="0D0D0D"/>
              </a:solidFill>
            </a:endParaRPr>
          </a:p>
          <a:p>
            <a:pPr algn="l"/>
            <a:r>
              <a:rPr lang="en-GB" sz="2400" b="0" i="0" dirty="0">
                <a:solidFill>
                  <a:srgbClr val="0D0D0D"/>
                </a:solidFill>
                <a:effectLst/>
              </a:rPr>
              <a:t>Please address the task based on your expertise and understanding, ensuring that the solution is robust and well-documented. Provide the updated source code along with detailed comments explaining your approach and any modifications made.</a:t>
            </a:r>
          </a:p>
        </p:txBody>
      </p:sp>
      <p:sp>
        <p:nvSpPr>
          <p:cNvPr id="8" name="TextBox 7">
            <a:extLst>
              <a:ext uri="{FF2B5EF4-FFF2-40B4-BE49-F238E27FC236}">
                <a16:creationId xmlns:a16="http://schemas.microsoft.com/office/drawing/2014/main" id="{DC0B914C-E693-D28E-F717-DACAF12129E2}"/>
              </a:ext>
            </a:extLst>
          </p:cNvPr>
          <p:cNvSpPr txBox="1"/>
          <p:nvPr/>
        </p:nvSpPr>
        <p:spPr>
          <a:xfrm>
            <a:off x="1900236" y="1124857"/>
            <a:ext cx="6729413" cy="584775"/>
          </a:xfrm>
          <a:prstGeom prst="rect">
            <a:avLst/>
          </a:prstGeom>
          <a:noFill/>
        </p:spPr>
        <p:txBody>
          <a:bodyPr wrap="square" rtlCol="0">
            <a:spAutoFit/>
          </a:bodyPr>
          <a:lstStyle/>
          <a:p>
            <a:r>
              <a:rPr lang="en-US" sz="3200" dirty="0"/>
              <a:t>Structured or Role-based Prompting</a:t>
            </a:r>
          </a:p>
        </p:txBody>
      </p:sp>
    </p:spTree>
    <p:extLst>
      <p:ext uri="{BB962C8B-B14F-4D97-AF65-F5344CB8AC3E}">
        <p14:creationId xmlns:p14="http://schemas.microsoft.com/office/powerpoint/2010/main" val="1732528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Minimize</a:t>
            </a:r>
          </a:p>
        </p:txBody>
      </p:sp>
      <p:sp>
        <p:nvSpPr>
          <p:cNvPr id="5" name="TextBox 4">
            <a:extLst>
              <a:ext uri="{FF2B5EF4-FFF2-40B4-BE49-F238E27FC236}">
                <a16:creationId xmlns:a16="http://schemas.microsoft.com/office/drawing/2014/main" id="{CF513948-617E-8A9F-0DC1-BC92891645AE}"/>
              </a:ext>
            </a:extLst>
          </p:cNvPr>
          <p:cNvSpPr txBox="1"/>
          <p:nvPr/>
        </p:nvSpPr>
        <p:spPr>
          <a:xfrm>
            <a:off x="657225" y="1718016"/>
            <a:ext cx="11029950" cy="4278094"/>
          </a:xfrm>
          <a:prstGeom prst="rect">
            <a:avLst/>
          </a:prstGeom>
          <a:noFill/>
          <a:ln w="28575">
            <a:solidFill>
              <a:srgbClr val="0000EA"/>
            </a:solidFill>
          </a:ln>
        </p:spPr>
        <p:txBody>
          <a:bodyPr wrap="square">
            <a:spAutoFit/>
          </a:bodyPr>
          <a:lstStyle/>
          <a:p>
            <a:r>
              <a:rPr lang="en-GB" sz="1600" b="0" i="0" dirty="0">
                <a:solidFill>
                  <a:srgbClr val="0D0D0D"/>
                </a:solidFill>
                <a:effectLst/>
              </a:rPr>
              <a:t>You are a senior software engineer tasked with optimizing the performance of a web application. You will be provided with the relevant codebase, including the source files for the frontend and backend components. Your objective is to identify and implement optimizations to enhance the application's speed and efficiency.</a:t>
            </a:r>
          </a:p>
          <a:p>
            <a:endParaRPr lang="en-GB" sz="1600" dirty="0">
              <a:solidFill>
                <a:srgbClr val="0D0D0D"/>
              </a:solidFill>
            </a:endParaRPr>
          </a:p>
          <a:p>
            <a:r>
              <a:rPr lang="en-GB" sz="1600" b="1" i="0" dirty="0">
                <a:solidFill>
                  <a:srgbClr val="0D0D0D"/>
                </a:solidFill>
                <a:effectLst/>
              </a:rPr>
              <a:t>Project Description</a:t>
            </a:r>
            <a:r>
              <a:rPr lang="en-GB" sz="1600" b="0" i="0" dirty="0">
                <a:solidFill>
                  <a:srgbClr val="0D0D0D"/>
                </a:solidFill>
                <a:effectLst/>
              </a:rPr>
              <a:t>: The web application is an e-commerce platform built with React for the frontend and Node.js for the backend. It allows users to browse products, add them to cart, and proceed to checkout. The application is experiencing slow load times and occasional server timeouts during peak traffic hours.</a:t>
            </a:r>
          </a:p>
          <a:p>
            <a:endParaRPr lang="en-GB" sz="1600" dirty="0">
              <a:solidFill>
                <a:srgbClr val="0D0D0D"/>
              </a:solidFill>
            </a:endParaRPr>
          </a:p>
          <a:p>
            <a:r>
              <a:rPr lang="en-GB" sz="1600" b="1" i="0" dirty="0">
                <a:solidFill>
                  <a:srgbClr val="0D0D0D"/>
                </a:solidFill>
                <a:effectLst/>
              </a:rPr>
              <a:t>Issue Description</a:t>
            </a:r>
            <a:r>
              <a:rPr lang="en-GB" sz="1600" b="0" i="0" dirty="0">
                <a:solidFill>
                  <a:srgbClr val="0D0D0D"/>
                </a:solidFill>
                <a:effectLst/>
              </a:rPr>
              <a:t>: The main performance bottlenecks are observed during database queries and rendering of large product </a:t>
            </a:r>
            <a:r>
              <a:rPr lang="en-GB" sz="1600" b="0" i="0" dirty="0" err="1">
                <a:solidFill>
                  <a:srgbClr val="0D0D0D"/>
                </a:solidFill>
                <a:effectLst/>
              </a:rPr>
              <a:t>catalogs</a:t>
            </a:r>
            <a:r>
              <a:rPr lang="en-GB" sz="1600" b="0" i="0" dirty="0">
                <a:solidFill>
                  <a:srgbClr val="0D0D0D"/>
                </a:solidFill>
                <a:effectLst/>
              </a:rPr>
              <a:t>. Additionally, some API endpoints are experiencing latency issues, impacting the overall responsiveness of the application.</a:t>
            </a:r>
          </a:p>
          <a:p>
            <a:endParaRPr lang="en-GB" sz="1600" dirty="0">
              <a:solidFill>
                <a:srgbClr val="0D0D0D"/>
              </a:solidFill>
            </a:endParaRPr>
          </a:p>
          <a:p>
            <a:r>
              <a:rPr lang="en-GB" sz="1600" b="1" i="0" dirty="0">
                <a:solidFill>
                  <a:srgbClr val="0D0D0D"/>
                </a:solidFill>
                <a:effectLst/>
              </a:rPr>
              <a:t>Source Code</a:t>
            </a:r>
            <a:r>
              <a:rPr lang="en-GB" sz="1600" b="0" i="0" dirty="0">
                <a:solidFill>
                  <a:srgbClr val="0D0D0D"/>
                </a:solidFill>
                <a:effectLst/>
              </a:rPr>
              <a:t>: </a:t>
            </a:r>
          </a:p>
          <a:p>
            <a:r>
              <a:rPr lang="en-GB" sz="1600" b="1" i="0" dirty="0">
                <a:solidFill>
                  <a:srgbClr val="0D0D0D"/>
                </a:solidFill>
                <a:effectLst/>
              </a:rPr>
              <a:t>Frontend</a:t>
            </a:r>
            <a:r>
              <a:rPr lang="en-GB" sz="1600" b="0" i="0" dirty="0">
                <a:solidFill>
                  <a:srgbClr val="0D0D0D"/>
                </a:solidFill>
                <a:effectLst/>
              </a:rPr>
              <a:t>: [link to frontend repository or relevant files] </a:t>
            </a:r>
          </a:p>
          <a:p>
            <a:r>
              <a:rPr lang="en-GB" sz="1600" b="1" i="0" dirty="0">
                <a:solidFill>
                  <a:srgbClr val="0D0D0D"/>
                </a:solidFill>
                <a:effectLst/>
              </a:rPr>
              <a:t>Backend</a:t>
            </a:r>
            <a:r>
              <a:rPr lang="en-GB" sz="1600" b="0" i="0" dirty="0">
                <a:solidFill>
                  <a:srgbClr val="0D0D0D"/>
                </a:solidFill>
                <a:effectLst/>
              </a:rPr>
              <a:t>: [link to backend repository or relevant files]</a:t>
            </a:r>
          </a:p>
          <a:p>
            <a:endParaRPr lang="en-GB" sz="1600" dirty="0">
              <a:solidFill>
                <a:srgbClr val="0D0D0D"/>
              </a:solidFill>
            </a:endParaRPr>
          </a:p>
          <a:p>
            <a:r>
              <a:rPr lang="en-GB" sz="1600" b="0" i="0" dirty="0">
                <a:solidFill>
                  <a:srgbClr val="0D0D0D"/>
                </a:solidFill>
                <a:effectLst/>
              </a:rPr>
              <a:t>Please address the task based on your expertise and understanding, ensuring that the solution is robust and well-documented. Provide the updated source code along with detailed comments explaining your approach and any modifications made.</a:t>
            </a:r>
          </a:p>
        </p:txBody>
      </p:sp>
      <p:sp>
        <p:nvSpPr>
          <p:cNvPr id="8" name="TextBox 7">
            <a:extLst>
              <a:ext uri="{FF2B5EF4-FFF2-40B4-BE49-F238E27FC236}">
                <a16:creationId xmlns:a16="http://schemas.microsoft.com/office/drawing/2014/main" id="{DC0B914C-E693-D28E-F717-DACAF12129E2}"/>
              </a:ext>
            </a:extLst>
          </p:cNvPr>
          <p:cNvSpPr txBox="1"/>
          <p:nvPr/>
        </p:nvSpPr>
        <p:spPr>
          <a:xfrm>
            <a:off x="1900236" y="1124857"/>
            <a:ext cx="8201027" cy="584775"/>
          </a:xfrm>
          <a:prstGeom prst="rect">
            <a:avLst/>
          </a:prstGeom>
          <a:noFill/>
        </p:spPr>
        <p:txBody>
          <a:bodyPr wrap="square" rtlCol="0">
            <a:spAutoFit/>
          </a:bodyPr>
          <a:lstStyle/>
          <a:p>
            <a:r>
              <a:rPr lang="en-US" sz="3200" dirty="0"/>
              <a:t>Structured or Role-based Prompting - Example</a:t>
            </a:r>
          </a:p>
        </p:txBody>
      </p:sp>
    </p:spTree>
    <p:extLst>
      <p:ext uri="{BB962C8B-B14F-4D97-AF65-F5344CB8AC3E}">
        <p14:creationId xmlns:p14="http://schemas.microsoft.com/office/powerpoint/2010/main" val="224256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Challenges of Using </a:t>
            </a:r>
            <a:r>
              <a:rPr lang="en-US" dirty="0" err="1"/>
              <a:t>ChatGPT</a:t>
            </a:r>
            <a:endParaRPr lang="en-US" dirty="0"/>
          </a:p>
        </p:txBody>
      </p:sp>
      <p:sp>
        <p:nvSpPr>
          <p:cNvPr id="4" name="TextBox 3">
            <a:extLst>
              <a:ext uri="{FF2B5EF4-FFF2-40B4-BE49-F238E27FC236}">
                <a16:creationId xmlns:a16="http://schemas.microsoft.com/office/drawing/2014/main" id="{4CFCB307-79AB-3EC9-0F99-7AD5D06F2FEF}"/>
              </a:ext>
            </a:extLst>
          </p:cNvPr>
          <p:cNvSpPr txBox="1"/>
          <p:nvPr/>
        </p:nvSpPr>
        <p:spPr>
          <a:xfrm>
            <a:off x="921617" y="1687447"/>
            <a:ext cx="9338913" cy="3877985"/>
          </a:xfrm>
          <a:prstGeom prst="rect">
            <a:avLst/>
          </a:prstGeom>
          <a:noFill/>
        </p:spPr>
        <p:txBody>
          <a:bodyPr wrap="square">
            <a:spAutoFit/>
          </a:bodyPr>
          <a:lstStyle/>
          <a:p>
            <a:pPr marL="285750" indent="-285750">
              <a:buFont typeface="Arial" panose="020B0604020202020204" pitchFamily="34" charset="0"/>
              <a:buChar char="•"/>
            </a:pPr>
            <a:r>
              <a:rPr lang="en-US" sz="2400" dirty="0"/>
              <a:t>Understanding </a:t>
            </a:r>
            <a:r>
              <a:rPr lang="en-US" sz="2400" dirty="0" err="1"/>
              <a:t>ChatGPT's</a:t>
            </a:r>
            <a:r>
              <a:rPr lang="en-US" sz="2400" dirty="0"/>
              <a:t> capabilities and limitations – hallucinations</a:t>
            </a:r>
          </a:p>
          <a:p>
            <a:pPr marL="742950" lvl="1" indent="-285750">
              <a:buFont typeface="Arial" panose="020B0604020202020204" pitchFamily="34" charset="0"/>
              <a:buChar char="•"/>
            </a:pPr>
            <a:r>
              <a:rPr lang="en-US" dirty="0"/>
              <a:t>You may struggle to discern when to rely on </a:t>
            </a:r>
            <a:r>
              <a:rPr lang="en-US" dirty="0" err="1"/>
              <a:t>ChatGPT</a:t>
            </a:r>
            <a:r>
              <a:rPr lang="en-US" dirty="0"/>
              <a:t> versus traditional problem-solving methods.</a:t>
            </a:r>
          </a:p>
          <a:p>
            <a:pPr marL="285750" indent="-285750">
              <a:buFont typeface="Arial" panose="020B0604020202020204" pitchFamily="34" charset="0"/>
              <a:buChar char="•"/>
            </a:pPr>
            <a:r>
              <a:rPr lang="en-US" sz="2400" dirty="0"/>
              <a:t>Interpreting and implementing </a:t>
            </a:r>
            <a:r>
              <a:rPr lang="en-US" sz="2400" dirty="0" err="1"/>
              <a:t>ChatGPT</a:t>
            </a:r>
            <a:r>
              <a:rPr lang="en-US" sz="2400" dirty="0"/>
              <a:t> suggestions effectively</a:t>
            </a:r>
          </a:p>
          <a:p>
            <a:pPr marL="742950" lvl="1" indent="-285750">
              <a:buFont typeface="Arial" panose="020B0604020202020204" pitchFamily="34" charset="0"/>
              <a:buChar char="•"/>
            </a:pPr>
            <a:r>
              <a:rPr lang="en-US" dirty="0"/>
              <a:t>This requires not only comprehending the suggestions but also ensuring they align with the project requirements and best practices.</a:t>
            </a:r>
          </a:p>
          <a:p>
            <a:pPr marL="285750" indent="-285750">
              <a:buFont typeface="Arial" panose="020B0604020202020204" pitchFamily="34" charset="0"/>
              <a:buChar char="•"/>
            </a:pPr>
            <a:r>
              <a:rPr lang="en-US" sz="2400" dirty="0"/>
              <a:t>Overreliance on </a:t>
            </a:r>
            <a:r>
              <a:rPr lang="en-US" sz="2400" dirty="0" err="1"/>
              <a:t>ChatGPT</a:t>
            </a:r>
            <a:r>
              <a:rPr lang="en-US" sz="2400" dirty="0"/>
              <a:t>: You may become overly reliant on </a:t>
            </a:r>
            <a:r>
              <a:rPr lang="en-US" sz="2400" dirty="0" err="1"/>
              <a:t>ChatGPT</a:t>
            </a:r>
            <a:r>
              <a:rPr lang="en-US" sz="2400" dirty="0"/>
              <a:t> as a solution-finding tool.</a:t>
            </a:r>
          </a:p>
          <a:p>
            <a:pPr marL="742950" lvl="1" indent="-285750">
              <a:buFont typeface="Arial" panose="020B0604020202020204" pitchFamily="34" charset="0"/>
              <a:buChar char="•"/>
            </a:pPr>
            <a:r>
              <a:rPr lang="en-US" dirty="0"/>
              <a:t>leading reduced critical thinking skills.</a:t>
            </a:r>
          </a:p>
          <a:p>
            <a:pPr marL="285750" indent="-285750">
              <a:buFont typeface="Arial" panose="020B0604020202020204" pitchFamily="34" charset="0"/>
              <a:buChar char="•"/>
            </a:pPr>
            <a:r>
              <a:rPr lang="en-US" sz="2400" dirty="0"/>
              <a:t>Limited Understanding of Software Engineering Concepts:</a:t>
            </a:r>
          </a:p>
          <a:p>
            <a:pPr marL="742950" lvl="1" indent="-285750">
              <a:buFont typeface="Arial" panose="020B0604020202020204" pitchFamily="34" charset="0"/>
              <a:buChar char="•"/>
            </a:pPr>
            <a:r>
              <a:rPr lang="en-US" dirty="0"/>
              <a:t>You may lack the foundational knowledge and understanding of key concepts, making it challenging to formulate precise queries or evaluate </a:t>
            </a:r>
            <a:r>
              <a:rPr lang="en-US" dirty="0" err="1"/>
              <a:t>ChatGPT's</a:t>
            </a:r>
            <a:r>
              <a:rPr lang="en-US" dirty="0"/>
              <a:t> responses effectively.</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558265" y="260625"/>
            <a:ext cx="10895798" cy="840823"/>
          </a:xfrm>
        </p:spPr>
        <p:txBody>
          <a:bodyPr>
            <a:noAutofit/>
          </a:bodyPr>
          <a:lstStyle/>
          <a:p>
            <a:r>
              <a:rPr lang="en-US" sz="3000" dirty="0"/>
              <a:t>Fostering Collaboration to Mitigate Challenges with </a:t>
            </a:r>
            <a:r>
              <a:rPr lang="en-US" sz="3000" dirty="0" err="1"/>
              <a:t>ChatGPT</a:t>
            </a:r>
            <a:endParaRPr lang="en-US" sz="3000" dirty="0"/>
          </a:p>
        </p:txBody>
      </p:sp>
      <p:sp>
        <p:nvSpPr>
          <p:cNvPr id="4" name="TextBox 3">
            <a:extLst>
              <a:ext uri="{FF2B5EF4-FFF2-40B4-BE49-F238E27FC236}">
                <a16:creationId xmlns:a16="http://schemas.microsoft.com/office/drawing/2014/main" id="{4CFCB307-79AB-3EC9-0F99-7AD5D06F2FEF}"/>
              </a:ext>
            </a:extLst>
          </p:cNvPr>
          <p:cNvSpPr txBox="1"/>
          <p:nvPr/>
        </p:nvSpPr>
        <p:spPr>
          <a:xfrm>
            <a:off x="737937" y="1101448"/>
            <a:ext cx="9338913" cy="4401205"/>
          </a:xfrm>
          <a:prstGeom prst="rect">
            <a:avLst/>
          </a:prstGeom>
          <a:noFill/>
        </p:spPr>
        <p:txBody>
          <a:bodyPr wrap="square">
            <a:spAutoFit/>
          </a:bodyPr>
          <a:lstStyle/>
          <a:p>
            <a:pPr marL="285750" indent="-285750">
              <a:buFont typeface="Arial" panose="020B0604020202020204" pitchFamily="34" charset="0"/>
              <a:buChar char="•"/>
            </a:pPr>
            <a:r>
              <a:rPr lang="en-GB" sz="2000" b="1" i="0" dirty="0">
                <a:solidFill>
                  <a:srgbClr val="0D0D0D"/>
                </a:solidFill>
                <a:effectLst/>
              </a:rPr>
              <a:t>Understanding and Interpreting Responses:</a:t>
            </a:r>
            <a:r>
              <a:rPr lang="en-GB" sz="2000" b="0" i="0" dirty="0">
                <a:solidFill>
                  <a:srgbClr val="0D0D0D"/>
                </a:solidFill>
                <a:effectLst/>
              </a:rPr>
              <a:t> Collaborating with peers allows students to discuss and compare interpretations of </a:t>
            </a:r>
            <a:r>
              <a:rPr lang="en-GB" sz="2000" b="0" i="0" dirty="0" err="1">
                <a:solidFill>
                  <a:srgbClr val="0D0D0D"/>
                </a:solidFill>
                <a:effectLst/>
              </a:rPr>
              <a:t>ChatGPT</a:t>
            </a:r>
            <a:r>
              <a:rPr lang="en-GB" sz="2000" b="0" i="0" dirty="0">
                <a:solidFill>
                  <a:srgbClr val="0D0D0D"/>
                </a:solidFill>
                <a:effectLst/>
              </a:rPr>
              <a:t>-generated responses, facilitating clearer understanding.</a:t>
            </a:r>
          </a:p>
          <a:p>
            <a:pPr marL="285750" indent="-285750">
              <a:buFont typeface="Arial" panose="020B0604020202020204" pitchFamily="34" charset="0"/>
              <a:buChar char="•"/>
            </a:pPr>
            <a:r>
              <a:rPr lang="en-GB" sz="2000" b="1" i="0" dirty="0">
                <a:solidFill>
                  <a:srgbClr val="0D0D0D"/>
                </a:solidFill>
                <a:effectLst/>
              </a:rPr>
              <a:t>Dependency on Training Data</a:t>
            </a:r>
            <a:r>
              <a:rPr lang="en-GB" sz="2000" b="0" i="0" dirty="0">
                <a:solidFill>
                  <a:srgbClr val="0D0D0D"/>
                </a:solidFill>
                <a:effectLst/>
              </a:rPr>
              <a:t>: Diverse peer backgrounds supplement </a:t>
            </a:r>
            <a:r>
              <a:rPr lang="en-GB" sz="2000" b="0" i="0" dirty="0" err="1">
                <a:solidFill>
                  <a:srgbClr val="0D0D0D"/>
                </a:solidFill>
                <a:effectLst/>
              </a:rPr>
              <a:t>ChatGPT's</a:t>
            </a:r>
            <a:r>
              <a:rPr lang="en-GB" sz="2000" b="0" i="0" dirty="0">
                <a:solidFill>
                  <a:srgbClr val="0D0D0D"/>
                </a:solidFill>
                <a:effectLst/>
              </a:rPr>
              <a:t> responses with additional insights, compensating for training data gaps.</a:t>
            </a:r>
          </a:p>
          <a:p>
            <a:pPr marL="285750" indent="-285750">
              <a:buFont typeface="Arial" panose="020B0604020202020204" pitchFamily="34" charset="0"/>
              <a:buChar char="•"/>
            </a:pPr>
            <a:r>
              <a:rPr lang="en-GB" sz="2000" b="1" i="0" dirty="0">
                <a:solidFill>
                  <a:srgbClr val="0D0D0D"/>
                </a:solidFill>
                <a:effectLst/>
              </a:rPr>
              <a:t>Quality and Accuracy of Responses:</a:t>
            </a:r>
            <a:r>
              <a:rPr lang="en-GB" sz="2000" b="0" i="0" dirty="0">
                <a:solidFill>
                  <a:srgbClr val="0D0D0D"/>
                </a:solidFill>
                <a:effectLst/>
              </a:rPr>
              <a:t> Peer collaboration enables validation of response quality and accuracy, identifying errors or inaccuracies collectively.</a:t>
            </a:r>
          </a:p>
          <a:p>
            <a:pPr marL="285750" indent="-285750">
              <a:buFont typeface="Arial" panose="020B0604020202020204" pitchFamily="34" charset="0"/>
              <a:buChar char="•"/>
            </a:pPr>
            <a:r>
              <a:rPr lang="en-GB" sz="2000" b="1" i="0" dirty="0">
                <a:solidFill>
                  <a:srgbClr val="0D0D0D"/>
                </a:solidFill>
                <a:effectLst/>
              </a:rPr>
              <a:t>Limited Understanding of Software Engineering Concepts</a:t>
            </a:r>
            <a:r>
              <a:rPr lang="en-GB" sz="2000" b="0" i="0" dirty="0">
                <a:solidFill>
                  <a:srgbClr val="0D0D0D"/>
                </a:solidFill>
                <a:effectLst/>
              </a:rPr>
              <a:t>: Peer support fills knowledge gaps collaboratively, clarifying concepts and refining queries.</a:t>
            </a:r>
          </a:p>
          <a:p>
            <a:pPr marL="742950" lvl="1" indent="-285750">
              <a:buFont typeface="Arial" panose="020B0604020202020204" pitchFamily="34" charset="0"/>
              <a:buChar char="•"/>
            </a:pPr>
            <a:r>
              <a:rPr lang="en-GB" i="0" dirty="0">
                <a:solidFill>
                  <a:srgbClr val="111111"/>
                </a:solidFill>
                <a:effectLst/>
                <a:latin typeface="Open Sans" panose="020B0606030504020204" pitchFamily="34" charset="0"/>
              </a:rPr>
              <a:t>Read </a:t>
            </a:r>
            <a:r>
              <a:rPr lang="en-GB" b="1" i="0" dirty="0">
                <a:solidFill>
                  <a:srgbClr val="111111"/>
                </a:solidFill>
                <a:effectLst/>
                <a:latin typeface="Open Sans" panose="020B0606030504020204" pitchFamily="34" charset="0"/>
              </a:rPr>
              <a:t>Section 6</a:t>
            </a:r>
            <a:r>
              <a:rPr lang="en-GB" b="0" i="0" dirty="0">
                <a:solidFill>
                  <a:srgbClr val="111111"/>
                </a:solidFill>
                <a:effectLst/>
                <a:latin typeface="Open Sans" panose="020B0606030504020204" pitchFamily="34" charset="0"/>
              </a:rPr>
              <a:t> of the paper, Hou at al. </a:t>
            </a:r>
            <a:r>
              <a:rPr lang="en-GB" b="0" i="0" u="none" strike="noStrike" dirty="0">
                <a:solidFill>
                  <a:srgbClr val="0077CC"/>
                </a:solidFill>
                <a:effectLst/>
                <a:latin typeface="Open Sans" panose="020B0606030504020204" pitchFamily="34" charset="0"/>
                <a:hlinkClick r:id="rId3"/>
              </a:rPr>
              <a:t>LLMs for SE: A SLR</a:t>
            </a:r>
            <a:endParaRPr lang="en-GB" b="0" i="0" dirty="0">
              <a:solidFill>
                <a:srgbClr val="0D0D0D"/>
              </a:solidFill>
              <a:effectLst/>
            </a:endParaRPr>
          </a:p>
          <a:p>
            <a:pPr marL="285750" indent="-285750">
              <a:buFont typeface="Arial" panose="020B0604020202020204" pitchFamily="34" charset="0"/>
              <a:buChar char="•"/>
            </a:pPr>
            <a:r>
              <a:rPr lang="en-GB" sz="2000" b="1" i="0" dirty="0">
                <a:solidFill>
                  <a:srgbClr val="0D0D0D"/>
                </a:solidFill>
                <a:effectLst/>
              </a:rPr>
              <a:t>Overreliance on </a:t>
            </a:r>
            <a:r>
              <a:rPr lang="en-GB" sz="2000" b="1" i="0" dirty="0" err="1">
                <a:solidFill>
                  <a:srgbClr val="0D0D0D"/>
                </a:solidFill>
                <a:effectLst/>
              </a:rPr>
              <a:t>ChatGPT</a:t>
            </a:r>
            <a:r>
              <a:rPr lang="en-GB" sz="2000" b="0" i="0" dirty="0">
                <a:solidFill>
                  <a:srgbClr val="0D0D0D"/>
                </a:solidFill>
                <a:effectLst/>
              </a:rPr>
              <a:t>: Collaboration encourages a balanced problem-solving approach, avoiding overreliance and developing critical thinking skills.</a:t>
            </a:r>
          </a:p>
          <a:p>
            <a:pPr marL="285750" indent="-285750">
              <a:buFont typeface="Arial" panose="020B0604020202020204" pitchFamily="34" charset="0"/>
              <a:buChar char="•"/>
            </a:pPr>
            <a:r>
              <a:rPr lang="en-GB" sz="2000" b="1" i="0" dirty="0">
                <a:solidFill>
                  <a:srgbClr val="0D0D0D"/>
                </a:solidFill>
                <a:effectLst/>
              </a:rPr>
              <a:t>Integration with Existing Workflows</a:t>
            </a:r>
            <a:r>
              <a:rPr lang="en-GB" sz="2000" b="0" i="0" dirty="0">
                <a:solidFill>
                  <a:srgbClr val="0D0D0D"/>
                </a:solidFill>
                <a:effectLst/>
              </a:rPr>
              <a:t>: Peer sharing of best practices and technical expertise aids in effectively integrating </a:t>
            </a:r>
            <a:r>
              <a:rPr lang="en-GB" sz="2000" b="0" i="0" dirty="0" err="1">
                <a:solidFill>
                  <a:srgbClr val="0D0D0D"/>
                </a:solidFill>
                <a:effectLst/>
              </a:rPr>
              <a:t>ChatGPT</a:t>
            </a:r>
            <a:r>
              <a:rPr lang="en-GB" sz="2000" b="0" i="0" dirty="0">
                <a:solidFill>
                  <a:srgbClr val="0D0D0D"/>
                </a:solidFill>
                <a:effectLst/>
              </a:rPr>
              <a:t> into existing workflows.</a:t>
            </a:r>
          </a:p>
        </p:txBody>
      </p:sp>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337911" y="19055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pic>
        <p:nvPicPr>
          <p:cNvPr id="4" name="Picture 3" descr="A document with black text&#10;&#10;Description automatically generated">
            <a:extLst>
              <a:ext uri="{FF2B5EF4-FFF2-40B4-BE49-F238E27FC236}">
                <a16:creationId xmlns:a16="http://schemas.microsoft.com/office/drawing/2014/main" id="{E9193FB0-1A5B-B65B-5D12-4B59CA6DB43D}"/>
              </a:ext>
            </a:extLst>
          </p:cNvPr>
          <p:cNvPicPr>
            <a:picLocks noChangeAspect="1"/>
          </p:cNvPicPr>
          <p:nvPr/>
        </p:nvPicPr>
        <p:blipFill>
          <a:blip r:embed="rId2"/>
          <a:stretch>
            <a:fillRect/>
          </a:stretch>
        </p:blipFill>
        <p:spPr>
          <a:xfrm>
            <a:off x="2279649" y="4057650"/>
            <a:ext cx="6476831" cy="2368550"/>
          </a:xfrm>
          <a:prstGeom prst="rect">
            <a:avLst/>
          </a:prstGeom>
        </p:spPr>
      </p:pic>
    </p:spTree>
    <p:extLst>
      <p:ext uri="{BB962C8B-B14F-4D97-AF65-F5344CB8AC3E}">
        <p14:creationId xmlns:p14="http://schemas.microsoft.com/office/powerpoint/2010/main" val="957047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0D08-F577-F5F5-EFF8-BF6503AD3A35}"/>
              </a:ext>
            </a:extLst>
          </p:cNvPr>
          <p:cNvSpPr>
            <a:spLocks noGrp="1"/>
          </p:cNvSpPr>
          <p:nvPr>
            <p:ph type="title"/>
          </p:nvPr>
        </p:nvSpPr>
        <p:spPr/>
        <p:txBody>
          <a:bodyPr/>
          <a:lstStyle/>
          <a:p>
            <a:r>
              <a:rPr lang="en-GB" b="1" i="0" dirty="0">
                <a:solidFill>
                  <a:srgbClr val="0D0D0D"/>
                </a:solidFill>
                <a:effectLst/>
                <a:latin typeface="+mn-lt"/>
              </a:rPr>
              <a:t>Introduction to </a:t>
            </a:r>
            <a:r>
              <a:rPr lang="en-GB" b="1" i="0" dirty="0" err="1">
                <a:solidFill>
                  <a:srgbClr val="0D0D0D"/>
                </a:solidFill>
                <a:effectLst/>
                <a:latin typeface="+mn-lt"/>
              </a:rPr>
              <a:t>ChatGPT</a:t>
            </a:r>
            <a:endParaRPr lang="en-US" dirty="0">
              <a:latin typeface="+mn-lt"/>
            </a:endParaRPr>
          </a:p>
        </p:txBody>
      </p:sp>
      <p:sp>
        <p:nvSpPr>
          <p:cNvPr id="3" name="Content Placeholder 2">
            <a:extLst>
              <a:ext uri="{FF2B5EF4-FFF2-40B4-BE49-F238E27FC236}">
                <a16:creationId xmlns:a16="http://schemas.microsoft.com/office/drawing/2014/main" id="{3F5AACFA-44D4-5D84-9C85-05143A6FEA0C}"/>
              </a:ext>
            </a:extLst>
          </p:cNvPr>
          <p:cNvSpPr>
            <a:spLocks noGrp="1"/>
          </p:cNvSpPr>
          <p:nvPr>
            <p:ph idx="1"/>
          </p:nvPr>
        </p:nvSpPr>
        <p:spPr/>
        <p:txBody>
          <a:bodyPr/>
          <a:lstStyle/>
          <a:p>
            <a:r>
              <a:rPr lang="en-GB" b="0" i="0" dirty="0">
                <a:solidFill>
                  <a:srgbClr val="111111"/>
                </a:solidFill>
                <a:effectLst/>
                <a:latin typeface="Open Sans" panose="020B0606030504020204" pitchFamily="34" charset="0"/>
              </a:rPr>
              <a:t>A powerful language model developed by </a:t>
            </a:r>
            <a:r>
              <a:rPr lang="en-GB" b="0" i="0" dirty="0" err="1">
                <a:solidFill>
                  <a:srgbClr val="111111"/>
                </a:solidFill>
                <a:effectLst/>
                <a:latin typeface="Open Sans" panose="020B0606030504020204" pitchFamily="34" charset="0"/>
              </a:rPr>
              <a:t>OpenAI</a:t>
            </a:r>
            <a:endParaRPr lang="en-GB" b="0" i="0" dirty="0">
              <a:solidFill>
                <a:srgbClr val="111111"/>
              </a:solidFill>
              <a:effectLst/>
              <a:latin typeface="Open Sans" panose="020B0606030504020204" pitchFamily="34" charset="0"/>
            </a:endParaRPr>
          </a:p>
          <a:p>
            <a:r>
              <a:rPr lang="en-GB" b="0" i="0" dirty="0">
                <a:solidFill>
                  <a:srgbClr val="111111"/>
                </a:solidFill>
                <a:effectLst/>
                <a:latin typeface="Open Sans" panose="020B0606030504020204" pitchFamily="34" charset="0"/>
              </a:rPr>
              <a:t>GPT - Generative Pre-trained Transformer models</a:t>
            </a:r>
          </a:p>
          <a:p>
            <a:pPr lvl="1"/>
            <a:r>
              <a:rPr lang="en-GB" b="0" i="0" dirty="0">
                <a:solidFill>
                  <a:srgbClr val="0D0D0D"/>
                </a:solidFill>
                <a:effectLst/>
              </a:rPr>
              <a:t>GPT-2, GPT-3, GPT-3.5, GPT-4</a:t>
            </a:r>
          </a:p>
          <a:p>
            <a:pPr lvl="1"/>
            <a:r>
              <a:rPr lang="en-GB" dirty="0">
                <a:solidFill>
                  <a:srgbClr val="0D0D0D"/>
                </a:solidFill>
              </a:rPr>
              <a:t>BERT</a:t>
            </a:r>
          </a:p>
          <a:p>
            <a:pPr lvl="1"/>
            <a:r>
              <a:rPr lang="en-GB" b="0" i="0" dirty="0">
                <a:solidFill>
                  <a:srgbClr val="0D0D0D"/>
                </a:solidFill>
                <a:effectLst/>
              </a:rPr>
              <a:t>T5</a:t>
            </a:r>
          </a:p>
          <a:p>
            <a:pPr lvl="1"/>
            <a:r>
              <a:rPr lang="en-GB" b="0" i="0" dirty="0" err="1">
                <a:solidFill>
                  <a:srgbClr val="0D0D0D"/>
                </a:solidFill>
                <a:effectLst/>
              </a:rPr>
              <a:t>RoBERTa</a:t>
            </a:r>
            <a:endParaRPr lang="en-GB" b="0" i="0" dirty="0">
              <a:solidFill>
                <a:srgbClr val="0D0D0D"/>
              </a:solidFill>
              <a:effectLst/>
            </a:endParaRPr>
          </a:p>
          <a:p>
            <a:r>
              <a:rPr lang="en-GB" dirty="0">
                <a:solidFill>
                  <a:srgbClr val="0D0D0D"/>
                </a:solidFill>
                <a:latin typeface="Söhne"/>
              </a:rPr>
              <a:t>Has c</a:t>
            </a:r>
            <a:r>
              <a:rPr lang="en-GB" b="0" i="0" dirty="0">
                <a:solidFill>
                  <a:srgbClr val="0D0D0D"/>
                </a:solidFill>
                <a:effectLst/>
                <a:latin typeface="Söhne"/>
              </a:rPr>
              <a:t>apabilities in understanding and generating human-like text based on input prompts.</a:t>
            </a:r>
          </a:p>
          <a:p>
            <a:pPr lvl="1"/>
            <a:endParaRPr lang="en-US" dirty="0"/>
          </a:p>
        </p:txBody>
      </p:sp>
    </p:spTree>
    <p:extLst>
      <p:ext uri="{BB962C8B-B14F-4D97-AF65-F5344CB8AC3E}">
        <p14:creationId xmlns:p14="http://schemas.microsoft.com/office/powerpoint/2010/main" val="140955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42706</TotalTime>
  <Words>2767</Words>
  <Application>Microsoft Macintosh PowerPoint</Application>
  <PresentationFormat>Widescreen</PresentationFormat>
  <Paragraphs>218</Paragraphs>
  <Slides>34</Slides>
  <Notes>14</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Leveraging ChatGPT in Software Engineering</vt:lpstr>
      <vt:lpstr>Announcements</vt:lpstr>
      <vt:lpstr>PowerPoint Presentation</vt:lpstr>
      <vt:lpstr>Introduction to ChatGPT</vt:lpstr>
      <vt:lpstr>What SE Tasks have been addressed to date using LLM4SE</vt:lpstr>
      <vt:lpstr>What SE Tasks have been addressed to date using LLM4SE</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vt:lpstr>
      <vt:lpstr>LLM Hallucination – Minimize</vt:lpstr>
      <vt:lpstr>Challenges of Using ChatGPT</vt:lpstr>
      <vt:lpstr>Fostering Collaboration to Mitigate Challenges with ChatGPT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75</cp:revision>
  <dcterms:created xsi:type="dcterms:W3CDTF">2024-01-12T21:57:55Z</dcterms:created>
  <dcterms:modified xsi:type="dcterms:W3CDTF">2024-09-25T19:48:27Z</dcterms:modified>
</cp:coreProperties>
</file>